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16" r:id="rId2"/>
    <p:sldMasterId id="2147483929" r:id="rId3"/>
  </p:sldMasterIdLst>
  <p:notesMasterIdLst>
    <p:notesMasterId r:id="rId10"/>
  </p:notesMasterIdLst>
  <p:sldIdLst>
    <p:sldId id="351" r:id="rId4"/>
    <p:sldId id="352" r:id="rId5"/>
    <p:sldId id="354" r:id="rId6"/>
    <p:sldId id="353" r:id="rId7"/>
    <p:sldId id="355" r:id="rId8"/>
    <p:sldId id="357" r:id="rId9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3" orient="horz" pos="645" userDrawn="1">
          <p15:clr>
            <a:srgbClr val="A4A3A4"/>
          </p15:clr>
        </p15:guide>
        <p15:guide id="4" pos="2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E1"/>
    <a:srgbClr val="051039"/>
    <a:srgbClr val="92C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82289" autoAdjust="0"/>
  </p:normalViewPr>
  <p:slideViewPr>
    <p:cSldViewPr snapToGrid="0" showGuides="1">
      <p:cViewPr varScale="1">
        <p:scale>
          <a:sx n="118" d="100"/>
          <a:sy n="118" d="100"/>
        </p:scale>
        <p:origin x="250" y="82"/>
      </p:cViewPr>
      <p:guideLst>
        <p:guide orient="horz" pos="1620"/>
        <p:guide orient="horz" pos="645"/>
        <p:guide pos="210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BA4E-05D9-4196-AA0F-66B1A38D4CC3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843EE-66ED-4798-9D31-E06EAB3D0B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38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seating policy has some severe downsides</a:t>
            </a:r>
          </a:p>
          <a:p>
            <a:pPr lvl="0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able to meet the majority of customers' demands, AF &amp; KLM will change the way Economy seat reservations are made.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current “first come, first served” seating model lacks the flexibility to meet the needs of our customers; AF &amp; KLM's most loyal frequent flyers are not always able to choose their seat of preference and families are not always seated together.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seating policy should benefit our most loyal passengers</a:t>
            </a: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new Economy seating model AF &amp; KLM's most frequent flyers (Flying Blue Platinum, Gold and Silver members) and those who have booked a Full Flex Economy ticket continue to be able to choose a standard Economy seat any time prior to departure, free of charge.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&amp; KLM will pre-assign seats free of charge to families with infants or young children and to </a:t>
            </a: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customers with limited mobility. 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seating model should solve operational issues</a:t>
            </a: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other customers who wish to reserve their seat prior to check-in opens will have the opportunity to do so, but as a paid option. During check-in, from 30 hours before departure, all customers can still choose a standard economy seat free of charge; however Economy Comfort, Preferred Seats and Extra legroom remain paid options.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seat selection model is designed to resolve this situation. 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843EE-66ED-4798-9D31-E06EAB3D0B5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42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7455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958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315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74960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9348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440980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62800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Text to be highlighted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91499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the picture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import </a:t>
            </a:r>
            <a:r>
              <a:rPr lang="en-GB" noProof="0" dirty="0" smtClean="0"/>
              <a:t>an</a:t>
            </a:r>
            <a:r>
              <a:rPr lang="en-GB" dirty="0" smtClean="0"/>
              <a:t>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157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</a:t>
            </a:r>
            <a:r>
              <a:rPr lang="en-GB" noProof="0" dirty="0" smtClean="0"/>
              <a:t>import</a:t>
            </a:r>
            <a:r>
              <a:rPr lang="en-GB" dirty="0" smtClean="0"/>
              <a:t> an image</a:t>
            </a:r>
            <a:endParaRPr lang="en-GB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4006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31875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5999"/>
            <a:ext cx="1440000" cy="1764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50"/>
            <a:ext cx="1440000" cy="2016125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31957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6804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</a:t>
            </a:r>
          </a:p>
        </p:txBody>
      </p:sp>
    </p:spTree>
    <p:extLst>
      <p:ext uri="{BB962C8B-B14F-4D97-AF65-F5344CB8AC3E}">
        <p14:creationId xmlns:p14="http://schemas.microsoft.com/office/powerpoint/2010/main" val="391156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432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32087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pictures</a:t>
            </a:r>
          </a:p>
        </p:txBody>
      </p:sp>
    </p:spTree>
    <p:extLst>
      <p:ext uri="{BB962C8B-B14F-4D97-AF65-F5344CB8AC3E}">
        <p14:creationId xmlns:p14="http://schemas.microsoft.com/office/powerpoint/2010/main" val="105782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440980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62800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Text to be highlighted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6917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492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22800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Caption of the </a:t>
            </a:r>
            <a:r>
              <a:rPr lang="en-GB" noProof="0" dirty="0" smtClean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789731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33238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382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15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8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74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48371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440980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62800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Text to be highlighted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90390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the picture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import </a:t>
            </a:r>
            <a:r>
              <a:rPr lang="en-GB" noProof="0" dirty="0" smtClean="0"/>
              <a:t>an</a:t>
            </a:r>
            <a:r>
              <a:rPr lang="en-GB" dirty="0" smtClean="0"/>
              <a:t>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2084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</a:t>
            </a:r>
            <a:r>
              <a:rPr lang="en-GB" noProof="0" dirty="0" smtClean="0"/>
              <a:t>import</a:t>
            </a:r>
            <a:r>
              <a:rPr lang="en-GB" dirty="0" smtClean="0"/>
              <a:t> an image</a:t>
            </a:r>
            <a:endParaRPr lang="en-GB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7389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31875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5999"/>
            <a:ext cx="1440000" cy="1764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50"/>
            <a:ext cx="1440000" cy="2016125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971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the picture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import </a:t>
            </a:r>
            <a:r>
              <a:rPr lang="en-GB" noProof="0" dirty="0" smtClean="0"/>
              <a:t>an</a:t>
            </a:r>
            <a:r>
              <a:rPr lang="en-GB" dirty="0" smtClean="0"/>
              <a:t> image</a:t>
            </a:r>
            <a:endParaRPr lang="en-GB" dirty="0"/>
          </a:p>
        </p:txBody>
      </p:sp>
      <p:sp>
        <p:nvSpPr>
          <p:cNvPr id="9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25860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6804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</a:t>
            </a:r>
          </a:p>
        </p:txBody>
      </p:sp>
    </p:spTree>
    <p:extLst>
      <p:ext uri="{BB962C8B-B14F-4D97-AF65-F5344CB8AC3E}">
        <p14:creationId xmlns:p14="http://schemas.microsoft.com/office/powerpoint/2010/main" val="20478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432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32087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pictures</a:t>
            </a:r>
          </a:p>
        </p:txBody>
      </p:sp>
    </p:spTree>
    <p:extLst>
      <p:ext uri="{BB962C8B-B14F-4D97-AF65-F5344CB8AC3E}">
        <p14:creationId xmlns:p14="http://schemas.microsoft.com/office/powerpoint/2010/main" val="882014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71243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492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22800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Caption of the </a:t>
            </a:r>
            <a:r>
              <a:rPr lang="en-GB" noProof="0" dirty="0" smtClean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08019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84578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69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9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3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Select to </a:t>
            </a:r>
            <a:r>
              <a:rPr lang="en-GB" noProof="0" dirty="0" smtClean="0"/>
              <a:t>import</a:t>
            </a:r>
            <a:r>
              <a:rPr lang="en-GB" dirty="0" smtClean="0"/>
              <a:t> an image</a:t>
            </a:r>
            <a:endParaRPr lang="en-GB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428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31875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Title of the slide with attention-catcher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5999"/>
            <a:ext cx="1440000" cy="1764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50"/>
            <a:ext cx="1440000" cy="2016125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1170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6804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683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9"/>
            <a:ext cx="432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32087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32087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Caption of pictures</a:t>
            </a:r>
          </a:p>
        </p:txBody>
      </p:sp>
    </p:spTree>
    <p:extLst>
      <p:ext uri="{BB962C8B-B14F-4D97-AF65-F5344CB8AC3E}">
        <p14:creationId xmlns:p14="http://schemas.microsoft.com/office/powerpoint/2010/main" val="95551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492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22800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Caption of the </a:t>
            </a:r>
            <a:r>
              <a:rPr lang="en-GB" noProof="0" dirty="0" smtClean="0"/>
              <a:t>picture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0484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en-GB" noProof="0" dirty="0" smtClean="0"/>
              <a:t>Select to import logo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TITLE OF THE PART – Subtitle if needed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DRESDEN, GERMANY - NEW ROUTE FOR KLM</a:t>
            </a:r>
            <a:endParaRPr lang="en-GB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34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00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89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Select to import an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2316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 OF THE PART – Subtitle if needed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DRESDEN, GERMANY - NEW ROUTE FOR KLM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6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71" r:id="rId8"/>
    <p:sldLayoutId id="2147483965" r:id="rId9"/>
    <p:sldLayoutId id="2147483913" r:id="rId10"/>
    <p:sldLayoutId id="2147483914" r:id="rId11"/>
    <p:sldLayoutId id="214748391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  <p15:guide id="7" orient="horz" pos="289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 OF THE PART – Subtitle if needed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DRESDEN, GERMANY - NEW ROUTE FOR KLM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79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69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72" r:id="rId8"/>
    <p:sldLayoutId id="2147483966" r:id="rId9"/>
    <p:sldLayoutId id="2147483926" r:id="rId10"/>
    <p:sldLayoutId id="2147483927" r:id="rId11"/>
    <p:sldLayoutId id="214748392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  <p15:guide id="7" orient="horz" pos="289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 OF THE PART – Subtitle if needed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First level of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DRESDEN, GERMANY - NEW ROUTE FOR KLM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40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7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67" r:id="rId8"/>
    <p:sldLayoutId id="2147483973" r:id="rId9"/>
    <p:sldLayoutId id="2147483939" r:id="rId10"/>
    <p:sldLayoutId id="2147483940" r:id="rId11"/>
    <p:sldLayoutId id="214748394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  <p15:guide id="7" orient="horz" pos="28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6" b="5386"/>
          <a:stretch>
            <a:fillRect/>
          </a:stretch>
        </p:blipFill>
        <p:spPr/>
      </p:pic>
      <p:sp>
        <p:nvSpPr>
          <p:cNvPr id="4" name="Title 1"/>
          <p:cNvSpPr txBox="1">
            <a:spLocks/>
          </p:cNvSpPr>
          <p:nvPr/>
        </p:nvSpPr>
        <p:spPr>
          <a:xfrm>
            <a:off x="1273920" y="500656"/>
            <a:ext cx="7776100" cy="97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0" dirty="0" smtClean="0"/>
              <a:t>Выбор стандартного места</a:t>
            </a:r>
            <a:endParaRPr lang="en-GB" sz="2800" b="0" dirty="0"/>
          </a:p>
        </p:txBody>
      </p:sp>
      <p:sp>
        <p:nvSpPr>
          <p:cNvPr id="9" name="ZoneTexte 8"/>
          <p:cNvSpPr txBox="1"/>
          <p:nvPr/>
        </p:nvSpPr>
        <p:spPr>
          <a:xfrm>
            <a:off x="1008000" y="1724638"/>
            <a:ext cx="3856997" cy="720000"/>
          </a:xfrm>
          <a:prstGeom prst="rect">
            <a:avLst/>
          </a:prstGeom>
          <a:solidFill>
            <a:schemeClr val="accent2"/>
          </a:solidFill>
        </p:spPr>
        <p:txBody>
          <a:bodyPr wrap="square" tIns="0" bIns="0" rtlCol="0" anchor="ctr" anchorCtr="0">
            <a:noAutofit/>
          </a:bodyPr>
          <a:lstStyle/>
          <a:p>
            <a:pPr>
              <a:defRPr/>
            </a:pPr>
            <a:r>
              <a:rPr lang="ru-RU" dirty="0"/>
              <a:t>AF и KLM изменяют способ бронирования мест в эконом-классе.</a:t>
            </a:r>
            <a:endParaRPr lang="en-US" dirty="0"/>
          </a:p>
          <a:p>
            <a:pPr>
              <a:defRPr/>
            </a:pPr>
            <a:endParaRPr lang="en-GB" altLang="fr-FR" sz="1350" dirty="0" smtClean="0">
              <a:solidFill>
                <a:srgbClr val="040F38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tangle 12"/>
          <p:cNvSpPr>
            <a:spLocks/>
          </p:cNvSpPr>
          <p:nvPr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17" name="Rectangle 13"/>
          <p:cNvSpPr>
            <a:spLocks/>
          </p:cNvSpPr>
          <p:nvPr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628" y="504000"/>
            <a:ext cx="55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635" y="391920"/>
            <a:ext cx="7776100" cy="468000"/>
          </a:xfrm>
        </p:spPr>
        <p:txBody>
          <a:bodyPr/>
          <a:lstStyle/>
          <a:p>
            <a:r>
              <a:rPr lang="ru-RU" sz="2800" dirty="0"/>
              <a:t>Выбор стандартного места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3894" y="1919614"/>
            <a:ext cx="5074926" cy="2317114"/>
          </a:xfrm>
        </p:spPr>
        <p:txBody>
          <a:bodyPr/>
          <a:lstStyle/>
          <a:p>
            <a:pPr lvl="1" algn="just">
              <a:buClr>
                <a:srgbClr val="009BE1"/>
              </a:buClr>
            </a:pPr>
            <a:r>
              <a:rPr lang="ru-RU" sz="1400" dirty="0" smtClean="0"/>
              <a:t>До начала регистрации</a:t>
            </a:r>
            <a:r>
              <a:rPr lang="fr-FR" sz="1400" dirty="0" smtClean="0"/>
              <a:t>: </a:t>
            </a:r>
            <a:r>
              <a:rPr lang="ru-RU" sz="1400" dirty="0" smtClean="0"/>
              <a:t>можно зарезервировать место, </a:t>
            </a:r>
            <a:r>
              <a:rPr lang="ru-RU" sz="1400" dirty="0"/>
              <a:t>но в качестве платной опции/услуги</a:t>
            </a:r>
            <a:r>
              <a:rPr lang="ru-RU" sz="1400" dirty="0" smtClean="0"/>
              <a:t>.</a:t>
            </a:r>
          </a:p>
          <a:p>
            <a:pPr marL="188913" lvl="1" indent="0" algn="just">
              <a:buClr>
                <a:srgbClr val="009BE1"/>
              </a:buClr>
              <a:buNone/>
            </a:pPr>
            <a:endParaRPr lang="en-US" sz="1400" dirty="0"/>
          </a:p>
          <a:p>
            <a:pPr lvl="1" algn="just">
              <a:buClr>
                <a:srgbClr val="009BE1"/>
              </a:buClr>
            </a:pPr>
            <a:r>
              <a:rPr lang="ru-RU" sz="1400" dirty="0"/>
              <a:t>Во время </a:t>
            </a:r>
            <a:r>
              <a:rPr lang="ru-RU" sz="1400" dirty="0" smtClean="0"/>
              <a:t>регистрации</a:t>
            </a:r>
            <a:r>
              <a:rPr lang="fr-FR" sz="1400" dirty="0" smtClean="0"/>
              <a:t>: </a:t>
            </a:r>
            <a:r>
              <a:rPr lang="ru-RU" sz="1400" dirty="0" smtClean="0"/>
              <a:t>начало </a:t>
            </a:r>
            <a:r>
              <a:rPr lang="ru-RU" sz="1400" dirty="0"/>
              <a:t>за 30 часов до вылета, </a:t>
            </a:r>
            <a:r>
              <a:rPr lang="ru-RU" sz="1400" dirty="0" smtClean="0"/>
              <a:t>можно </a:t>
            </a:r>
            <a:r>
              <a:rPr lang="ru-RU" sz="1400" dirty="0"/>
              <a:t>по-прежнему выбрать стандартное место в </a:t>
            </a:r>
            <a:r>
              <a:rPr lang="ru-RU" sz="1400" dirty="0" smtClean="0"/>
              <a:t>эконом-классе бесплатно.</a:t>
            </a:r>
          </a:p>
          <a:p>
            <a:pPr marL="188913" lvl="1" indent="0" algn="just">
              <a:buClr>
                <a:srgbClr val="009BE1"/>
              </a:buClr>
              <a:buNone/>
            </a:pPr>
            <a:endParaRPr lang="ru-RU" sz="1400" dirty="0" smtClean="0"/>
          </a:p>
          <a:p>
            <a:pPr lvl="1" algn="just">
              <a:buClr>
                <a:srgbClr val="009BE1"/>
              </a:buClr>
            </a:pPr>
            <a:r>
              <a:rPr lang="ru-RU" sz="1400" dirty="0" smtClean="0"/>
              <a:t>Опции</a:t>
            </a:r>
            <a:r>
              <a:rPr lang="fr-FR" sz="1400" dirty="0" smtClean="0"/>
              <a:t>: </a:t>
            </a:r>
            <a:r>
              <a:rPr lang="ru-RU" sz="1400" dirty="0" smtClean="0"/>
              <a:t>«</a:t>
            </a:r>
            <a:r>
              <a:rPr lang="ru-RU" sz="1400" dirty="0"/>
              <a:t>KL Эконом-комфорт», «Приоритетные места» и «Дополнительное место для ног», а также «AF </a:t>
            </a:r>
            <a:r>
              <a:rPr lang="ru-RU" sz="1400" dirty="0" err="1"/>
              <a:t>Seat</a:t>
            </a:r>
            <a:r>
              <a:rPr lang="ru-RU" sz="1400" dirty="0"/>
              <a:t> </a:t>
            </a:r>
            <a:r>
              <a:rPr lang="ru-RU" sz="1400" dirty="0" err="1"/>
              <a:t>Plus</a:t>
            </a:r>
            <a:r>
              <a:rPr lang="ru-RU" sz="1400" dirty="0"/>
              <a:t>», «Двойное место» и «Место в передней части самолета» остаются </a:t>
            </a:r>
            <a:r>
              <a:rPr lang="ru-RU" sz="1400" dirty="0" smtClean="0"/>
              <a:t>платными.</a:t>
            </a:r>
            <a:endParaRPr lang="fr-FR" sz="1400" dirty="0" smtClean="0"/>
          </a:p>
          <a:p>
            <a:pPr marL="188913" lvl="1" indent="0">
              <a:buClr>
                <a:srgbClr val="009BE1"/>
              </a:buClr>
              <a:buNone/>
            </a:pPr>
            <a:endParaRPr lang="en-US" sz="1200" dirty="0"/>
          </a:p>
          <a:p>
            <a:pPr lvl="1">
              <a:buClr>
                <a:srgbClr val="009BE1"/>
              </a:buClr>
            </a:pPr>
            <a:endParaRPr lang="en-GB" sz="1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3"/>
          </p:nvPr>
        </p:nvSpPr>
        <p:spPr>
          <a:xfrm>
            <a:off x="1091140" y="889871"/>
            <a:ext cx="4679900" cy="1067913"/>
          </a:xfrm>
        </p:spPr>
        <p:txBody>
          <a:bodyPr/>
          <a:lstStyle/>
          <a:p>
            <a:r>
              <a:rPr lang="ru-RU" sz="1600" b="1" cap="small" dirty="0" smtClean="0"/>
              <a:t>Для клиентов, желающих </a:t>
            </a:r>
            <a:r>
              <a:rPr lang="ru-RU" sz="1600" b="1" cap="small" dirty="0"/>
              <a:t>выбрать заранее стандартное место в </a:t>
            </a:r>
            <a:r>
              <a:rPr lang="ru-RU" sz="1600" b="1" cap="small" dirty="0" smtClean="0"/>
              <a:t>эконом-классе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" b="47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444714" y="25378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Выбор стандартного места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736" y="1314936"/>
            <a:ext cx="5173844" cy="2244844"/>
          </a:xfrm>
        </p:spPr>
        <p:txBody>
          <a:bodyPr/>
          <a:lstStyle/>
          <a:p>
            <a:pPr marL="188913" lvl="1" indent="0">
              <a:buNone/>
              <a:defRPr/>
            </a:pPr>
            <a:r>
              <a:rPr lang="ru-RU" b="1" u="sng" dirty="0" smtClean="0"/>
              <a:t>Услуга «Выбор </a:t>
            </a:r>
            <a:r>
              <a:rPr lang="ru-RU" b="1" u="sng" dirty="0"/>
              <a:t>стандартного места</a:t>
            </a:r>
            <a:r>
              <a:rPr lang="ru-RU" b="1" u="sng" dirty="0" smtClean="0"/>
              <a:t>» доступна</a:t>
            </a:r>
            <a:r>
              <a:rPr lang="fr-FR" b="1" u="sng" dirty="0" smtClean="0"/>
              <a:t>:</a:t>
            </a:r>
            <a:endParaRPr lang="ru-RU" dirty="0"/>
          </a:p>
          <a:p>
            <a:pPr marL="188913" lvl="1" indent="0">
              <a:buNone/>
              <a:defRPr/>
            </a:pPr>
            <a:endParaRPr lang="ru-RU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defRPr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Для пассажиров, путешествующих в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Economy 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классе на собственных рейсах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Air France </a:t>
            </a: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KLM</a:t>
            </a:r>
            <a:endParaRPr lang="ru-RU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913" lvl="1" indent="0">
              <a:buNone/>
              <a:defRPr/>
            </a:pPr>
            <a:endParaRPr 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defRPr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На всех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дальнемагистральных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направлениях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Air France </a:t>
            </a: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KLM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и Европейских направлениях </a:t>
            </a:r>
            <a:r>
              <a:rPr lang="en-US" dirty="0"/>
              <a:t>KLM</a:t>
            </a:r>
            <a:endParaRPr lang="ru-RU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913" lvl="1" indent="0">
              <a:buNone/>
              <a:defRPr/>
            </a:pPr>
            <a:endParaRPr lang="ru-RU" sz="14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" b="47"/>
          <a:stretch>
            <a:fillRect/>
          </a:stretch>
        </p:blipFill>
        <p:spPr/>
      </p:pic>
      <p:sp>
        <p:nvSpPr>
          <p:cNvPr id="2" name="Rectangle 1"/>
          <p:cNvSpPr/>
          <p:nvPr/>
        </p:nvSpPr>
        <p:spPr>
          <a:xfrm>
            <a:off x="482814" y="26902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6723" y="391920"/>
            <a:ext cx="7776100" cy="468000"/>
          </a:xfrm>
        </p:spPr>
        <p:txBody>
          <a:bodyPr/>
          <a:lstStyle/>
          <a:p>
            <a:r>
              <a:rPr lang="ru-RU" sz="2800" dirty="0"/>
              <a:t>Выбор стандартного места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92480" y="1610716"/>
            <a:ext cx="5029200" cy="2361775"/>
          </a:xfrm>
        </p:spPr>
        <p:txBody>
          <a:bodyPr/>
          <a:lstStyle/>
          <a:p>
            <a:pPr lvl="1" algn="just">
              <a:spcBef>
                <a:spcPts val="600"/>
              </a:spcBef>
            </a:pPr>
            <a:r>
              <a:rPr lang="ru-RU" sz="1200" dirty="0" smtClean="0"/>
              <a:t>Пассажиры, участники программы </a:t>
            </a:r>
            <a:r>
              <a:rPr lang="en-GB" sz="1200" dirty="0" smtClean="0"/>
              <a:t>Flying Blue</a:t>
            </a:r>
            <a:r>
              <a:rPr lang="ru-RU" sz="1200" dirty="0" smtClean="0"/>
              <a:t> уровня</a:t>
            </a:r>
            <a:r>
              <a:rPr lang="en-GB" sz="1200" dirty="0" smtClean="0"/>
              <a:t> </a:t>
            </a:r>
            <a:r>
              <a:rPr lang="en-GB" sz="1200" dirty="0"/>
              <a:t>Elite </a:t>
            </a:r>
            <a:r>
              <a:rPr lang="ru-RU" sz="1200" dirty="0" smtClean="0"/>
              <a:t>и</a:t>
            </a:r>
            <a:r>
              <a:rPr lang="en-GB" sz="1200" dirty="0" smtClean="0"/>
              <a:t> Elite Plus:</a:t>
            </a:r>
            <a:endParaRPr lang="en-GB" sz="1200" dirty="0"/>
          </a:p>
          <a:p>
            <a:pPr lvl="3" algn="just">
              <a:spcBef>
                <a:spcPts val="600"/>
              </a:spcBef>
            </a:pPr>
            <a:r>
              <a:rPr lang="en-GB" sz="1200" dirty="0"/>
              <a:t>Platinum, Gold, Silver </a:t>
            </a:r>
            <a:endParaRPr lang="en-GB" sz="1200" dirty="0" smtClean="0"/>
          </a:p>
          <a:p>
            <a:pPr lvl="1" algn="just">
              <a:spcBef>
                <a:spcPts val="600"/>
              </a:spcBef>
            </a:pPr>
            <a:r>
              <a:rPr lang="en-GB" sz="1200" dirty="0" smtClean="0"/>
              <a:t>Skipper/C2000</a:t>
            </a:r>
            <a:endParaRPr lang="en-GB" sz="1200" dirty="0"/>
          </a:p>
          <a:p>
            <a:pPr lvl="1" algn="just">
              <a:spcBef>
                <a:spcPts val="600"/>
              </a:spcBef>
            </a:pPr>
            <a:r>
              <a:rPr lang="en-GB" sz="1200" dirty="0" smtClean="0"/>
              <a:t>Delta SkyMiles Elite </a:t>
            </a:r>
            <a:r>
              <a:rPr lang="ru-RU" sz="1200" dirty="0" smtClean="0"/>
              <a:t>и</a:t>
            </a:r>
            <a:r>
              <a:rPr lang="en-GB" sz="1200" dirty="0" smtClean="0"/>
              <a:t> Elite Plus</a:t>
            </a:r>
            <a:r>
              <a:rPr lang="en-GB" sz="1200" b="1" dirty="0" smtClean="0"/>
              <a:t>:</a:t>
            </a:r>
            <a:endParaRPr lang="en-GB" sz="1200" b="1" dirty="0"/>
          </a:p>
          <a:p>
            <a:pPr lvl="3" algn="just">
              <a:spcBef>
                <a:spcPts val="600"/>
              </a:spcBef>
            </a:pPr>
            <a:r>
              <a:rPr lang="en-GB" sz="1200" dirty="0" smtClean="0"/>
              <a:t>Diamond</a:t>
            </a:r>
            <a:r>
              <a:rPr lang="en-GB" sz="1200" dirty="0"/>
              <a:t>, </a:t>
            </a:r>
            <a:r>
              <a:rPr lang="en-GB" sz="1200" dirty="0" smtClean="0"/>
              <a:t>Platinum, Gold </a:t>
            </a:r>
            <a:r>
              <a:rPr lang="ru-RU" sz="1200" dirty="0" smtClean="0"/>
              <a:t>и</a:t>
            </a:r>
            <a:r>
              <a:rPr lang="en-GB" sz="1200" dirty="0" smtClean="0"/>
              <a:t> </a:t>
            </a:r>
            <a:r>
              <a:rPr lang="en-GB" sz="1200" dirty="0"/>
              <a:t>Silver </a:t>
            </a:r>
          </a:p>
          <a:p>
            <a:pPr lvl="1" algn="just">
              <a:spcBef>
                <a:spcPts val="600"/>
              </a:spcBef>
            </a:pPr>
            <a:r>
              <a:rPr lang="ru-RU" sz="1200" dirty="0" smtClean="0"/>
              <a:t>Пассажиры, имеющие </a:t>
            </a:r>
            <a:r>
              <a:rPr lang="en-GB" sz="1200" dirty="0" smtClean="0"/>
              <a:t> Flexible </a:t>
            </a:r>
            <a:r>
              <a:rPr lang="ru-RU" sz="1200" dirty="0" smtClean="0"/>
              <a:t>тарифы</a:t>
            </a:r>
            <a:r>
              <a:rPr lang="en-GB" sz="1200" dirty="0" smtClean="0"/>
              <a:t> (</a:t>
            </a:r>
            <a:r>
              <a:rPr lang="ru-RU" sz="1200" dirty="0" smtClean="0"/>
              <a:t>классы бронирования</a:t>
            </a:r>
            <a:r>
              <a:rPr lang="fr-FR" sz="1200" dirty="0" smtClean="0"/>
              <a:t>: </a:t>
            </a:r>
            <a:r>
              <a:rPr lang="en-GB" sz="1200" dirty="0" smtClean="0"/>
              <a:t>YBM)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Группы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Пассажиры с ограниченными возможностями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ru-RU" sz="1200" dirty="0"/>
              <a:t>AF и KLM бесплатно проведут предварительное бронирование для семей с грудными детьми или маленькими детьми (в возрасте до 12 лет)</a:t>
            </a:r>
            <a:endParaRPr lang="ru-RU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1400" dirty="0" smtClean="0"/>
          </a:p>
          <a:p>
            <a:pPr>
              <a:spcBef>
                <a:spcPts val="600"/>
              </a:spcBef>
            </a:pPr>
            <a:endParaRPr lang="en-GB" sz="1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4" r="19224"/>
          <a:stretch>
            <a:fillRect/>
          </a:stretch>
        </p:blipFill>
        <p:spPr/>
      </p:pic>
      <p:sp>
        <p:nvSpPr>
          <p:cNvPr id="9" name="Subtitle 8"/>
          <p:cNvSpPr>
            <a:spLocks noGrp="1"/>
          </p:cNvSpPr>
          <p:nvPr>
            <p:ph type="subTitle" idx="13"/>
          </p:nvPr>
        </p:nvSpPr>
        <p:spPr>
          <a:xfrm>
            <a:off x="548640" y="729132"/>
            <a:ext cx="5806440" cy="1067913"/>
          </a:xfrm>
        </p:spPr>
        <p:txBody>
          <a:bodyPr/>
          <a:lstStyle/>
          <a:p>
            <a:r>
              <a:rPr lang="ru-RU" sz="1800" dirty="0" smtClean="0"/>
              <a:t>Выбор места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chemeClr val="accent1"/>
                </a:solidFill>
              </a:rPr>
              <a:t>free </a:t>
            </a:r>
            <a:r>
              <a:rPr lang="en-US" sz="1800" b="1" dirty="0">
                <a:solidFill>
                  <a:schemeClr val="accent1"/>
                </a:solidFill>
              </a:rPr>
              <a:t>of </a:t>
            </a:r>
            <a:r>
              <a:rPr lang="en-US" sz="1800" b="1" dirty="0" smtClean="0">
                <a:solidFill>
                  <a:schemeClr val="accent1"/>
                </a:solidFill>
              </a:rPr>
              <a:t>charge </a:t>
            </a:r>
            <a:r>
              <a:rPr lang="ru-RU" sz="1800" dirty="0"/>
              <a:t>до начала регистрации</a:t>
            </a:r>
            <a:endParaRPr lang="en-GB" sz="1800" dirty="0"/>
          </a:p>
          <a:p>
            <a:endParaRPr lang="ru-RU" sz="1800" b="1" dirty="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0434" y="27664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Выбор стандартного места</a:t>
            </a:r>
            <a:endParaRPr lang="en-GB" sz="2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07326" y="738000"/>
            <a:ext cx="7024204" cy="3285842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endParaRPr lang="en-GB" sz="1400" b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013" y="2423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4995"/>
            <a:ext cx="9144423" cy="15290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72383" y="1058002"/>
            <a:ext cx="2016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ru-RU" sz="14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Стоимость</a:t>
            </a:r>
            <a:r>
              <a:rPr lang="en-GB" sz="14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(one way):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5577" y="3128029"/>
            <a:ext cx="2327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n-GB" b="1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b="1" dirty="0">
              <a:solidFill>
                <a:schemeClr val="accent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955" y="3233724"/>
            <a:ext cx="8526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Рейс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с посадкой (</a:t>
            </a:r>
            <a:r>
              <a:rPr lang="fr-CA" sz="1400" dirty="0" err="1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tail</a:t>
            </a:r>
            <a:r>
              <a:rPr lang="fr-CA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 end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) - рейс малой дальности между двумя пунктами назначения, </a:t>
            </a:r>
            <a:endParaRPr lang="fr-FR" sz="1400" dirty="0" smtClean="0">
              <a:solidFill>
                <a:srgbClr val="000000"/>
              </a:solidFill>
              <a:latin typeface="Arial" panose="020B060402020202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когда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оба рейса, и из пункта вылета и из пункта прилета, могут бронироваться отдельно. </a:t>
            </a:r>
            <a:endParaRPr lang="fr-FR" sz="1400" dirty="0" smtClean="0">
              <a:solidFill>
                <a:srgbClr val="000000"/>
              </a:solidFill>
              <a:latin typeface="Arial" panose="020B060402020202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Например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, рейс KL 809 Куала-Лумпур - Джакарта.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Выбор стандартного места</a:t>
            </a:r>
            <a:endParaRPr lang="en-GB" sz="2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07326" y="738000"/>
            <a:ext cx="7024204" cy="3285842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endParaRPr lang="en-GB" sz="1400" b="1" dirty="0" smtClean="0">
              <a:solidFill>
                <a:schemeClr val="accent1"/>
              </a:solidFill>
            </a:endParaRPr>
          </a:p>
          <a:p>
            <a:pPr marL="457200" lvl="1" indent="0">
              <a:buClr>
                <a:schemeClr val="accent2"/>
              </a:buClr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Каким образом клиенты могут напрямую купить себе опцию «Выбор стандартного места» заранее у AF и KL?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GB" sz="1400" dirty="0" smtClean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71899"/>
              </p:ext>
            </p:extLst>
          </p:nvPr>
        </p:nvGraphicFramePr>
        <p:xfrm>
          <a:off x="1333500" y="1768808"/>
          <a:ext cx="6096000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221"/>
                <a:gridCol w="3070779"/>
              </a:tblGrid>
              <a:tr h="1897202">
                <a:tc>
                  <a:txBody>
                    <a:bodyPr/>
                    <a:lstStyle/>
                    <a:p>
                      <a:pPr marL="0" lvl="0" indent="0">
                        <a:buClr>
                          <a:schemeClr val="accent1"/>
                        </a:buClr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Online: 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 Sales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www.airfrance.com, 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Air France Manage My Booking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www.klm.com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KLM My Trip 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AF&amp;KL Mobile devices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Clr>
                          <a:schemeClr val="accent1"/>
                        </a:buClr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Offline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 Sales &amp; Services (any Air France KLM ticket office &amp; call centre, Flying Blue Service Centre &amp; Platinum Service Line) </a:t>
                      </a:r>
                    </a:p>
                    <a:p>
                      <a:pPr marL="171450" lvl="0" indent="-171450">
                        <a:spcBef>
                          <a:spcPts val="600"/>
                        </a:spcBef>
                        <a:buClr>
                          <a:schemeClr val="bg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KLM Social Media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9680" y="4179920"/>
            <a:ext cx="6263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Агенты по бронированию и продаже авиабилетов</a:t>
            </a:r>
            <a:r>
              <a:rPr lang="ru-RU" sz="1200" b="1" dirty="0"/>
              <a:t> </a:t>
            </a:r>
            <a:r>
              <a:rPr lang="ru-RU" sz="1200" dirty="0"/>
              <a:t>также могут продавать места через свою глобальную дистрибьюторскую систему GDS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48013" y="2423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76248E8-334B-41D3-B72C-941706683814}" type="slidenum">
              <a:rPr lang="en-US" sz="280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tch LOGOS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 anchorCtr="0">
        <a:noAutofit/>
      </a:bodyPr>
      <a:lstStyle>
        <a:defPPr algn="ctr">
          <a:defRPr sz="1200" dirty="0" smtClean="0">
            <a:solidFill>
              <a:srgbClr val="051039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F only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 anchorCtr="0">
        <a:noAutofit/>
      </a:bodyPr>
      <a:lstStyle>
        <a:defPPr algn="ctr">
          <a:defRPr sz="1200" dirty="0" smtClean="0">
            <a:solidFill>
              <a:srgbClr val="051039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LM only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 anchorCtr="0">
        <a:noAutofit/>
      </a:bodyPr>
      <a:lstStyle>
        <a:defPPr algn="ctr">
          <a:defRPr sz="1200" dirty="0" smtClean="0">
            <a:solidFill>
              <a:srgbClr val="051039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</TotalTime>
  <Words>398</Words>
  <Application>Microsoft Office PowerPoint</Application>
  <PresentationFormat>On-screen Show (16:9)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Lucida Grande</vt:lpstr>
      <vt:lpstr>Verdana</vt:lpstr>
      <vt:lpstr>Wingdings</vt:lpstr>
      <vt:lpstr>ヒラギノ角ゴ ProN W3</vt:lpstr>
      <vt:lpstr>Switch LOGOS</vt:lpstr>
      <vt:lpstr>AF only</vt:lpstr>
      <vt:lpstr>KLM only</vt:lpstr>
      <vt:lpstr>PowerPoint Presentation</vt:lpstr>
      <vt:lpstr>Выбор стандартного места </vt:lpstr>
      <vt:lpstr>Выбор стандартного места</vt:lpstr>
      <vt:lpstr>Выбор стандартного места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Bernadette Paitier</dc:creator>
  <cp:lastModifiedBy>KOVTOUN Elena</cp:lastModifiedBy>
  <cp:revision>366</cp:revision>
  <dcterms:created xsi:type="dcterms:W3CDTF">2015-02-11T13:36:08Z</dcterms:created>
  <dcterms:modified xsi:type="dcterms:W3CDTF">2016-06-29T09:34:13Z</dcterms:modified>
</cp:coreProperties>
</file>